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0628bc34-9785-458b-9c62-c13c9bacf736/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9" name="Google Shape;219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627889" y="1521133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/>
        </p:nvSpPr>
        <p:spPr>
          <a:xfrm>
            <a:off x="8690717" y="2416236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>
            <a:off x="3171388" y="283371"/>
            <a:ext cx="715305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pravilima o pisanju zareza postoje iznimke. Promotri kad se zarez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piše.</a:t>
            </a:r>
            <a:endParaRPr sz="2400" dirty="0"/>
          </a:p>
        </p:txBody>
      </p:sp>
      <p:sp>
        <p:nvSpPr>
          <p:cNvPr id="225" name="Google Shape;225;p22"/>
          <p:cNvSpPr txBox="1"/>
          <p:nvPr/>
        </p:nvSpPr>
        <p:spPr>
          <a:xfrm>
            <a:off x="8388929" y="3216461"/>
            <a:ext cx="23128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KADA SE ZAREZ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PIŠE</a:t>
            </a:r>
            <a:endParaRPr sz="2400" dirty="0"/>
          </a:p>
        </p:txBody>
      </p:sp>
      <p:sp>
        <p:nvSpPr>
          <p:cNvPr id="226" name="Google Shape;226;p22"/>
          <p:cNvSpPr/>
          <p:nvPr/>
        </p:nvSpPr>
        <p:spPr>
          <a:xfrm>
            <a:off x="365991" y="972402"/>
            <a:ext cx="687654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pri uspravnome nabrajanju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Suša je poharala: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maslinike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vinograde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vrtove.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iza priložne oznake kojom počinje rečenica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 uličici pred našom kućom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bijaše najviše hlada.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između priložnih oznaka različita značenja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 će stići 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Velo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Selo </a:t>
            </a:r>
            <a:r>
              <a:rPr lang="hr-HR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večeras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92370" y="1268828"/>
            <a:ext cx="2696966" cy="2427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738" y="3893986"/>
            <a:ext cx="2747958" cy="2473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4" name="Google Shape;234;p23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7627889" y="1521133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 txBox="1"/>
          <p:nvPr/>
        </p:nvSpPr>
        <p:spPr>
          <a:xfrm>
            <a:off x="9270620" y="138008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39" name="Google Shape;239;p23"/>
          <p:cNvSpPr/>
          <p:nvPr/>
        </p:nvSpPr>
        <p:spPr>
          <a:xfrm>
            <a:off x="3144807" y="394494"/>
            <a:ext cx="67888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pravilima o pisanju zareza postoje iznimke. Promotri kad se zarez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piše.</a:t>
            </a:r>
            <a:endParaRPr sz="2400" b="1" dirty="0"/>
          </a:p>
        </p:txBody>
      </p:sp>
      <p:sp>
        <p:nvSpPr>
          <p:cNvPr id="240" name="Google Shape;240;p23"/>
          <p:cNvSpPr txBox="1"/>
          <p:nvPr/>
        </p:nvSpPr>
        <p:spPr>
          <a:xfrm>
            <a:off x="8341439" y="2806109"/>
            <a:ext cx="23128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KADA SE ZAREZ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PIŠE</a:t>
            </a:r>
            <a:endParaRPr sz="2400" dirty="0"/>
          </a:p>
        </p:txBody>
      </p:sp>
      <p:sp>
        <p:nvSpPr>
          <p:cNvPr id="241" name="Google Shape;241;p23"/>
          <p:cNvSpPr/>
          <p:nvPr/>
        </p:nvSpPr>
        <p:spPr>
          <a:xfrm>
            <a:off x="397118" y="1113834"/>
            <a:ext cx="7278300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ispred komparativnih čestica nego ili no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Vode je bilo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nego jučer.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iza pozdravnih riječi nakon kojih slijedi potpis u novome retku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Srdačan pozdrav                Srdačan pozdrav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 Horvat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 Horvat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ispred itd., i sl., i tako dalje, i slično: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Suša je poharala maslinike, vinograde,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vrtove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itd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9" name="Google Shape;249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17679" y="1324967"/>
            <a:ext cx="4252454" cy="411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8217575" y="1639587"/>
            <a:ext cx="2456747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8063128" y="2355368"/>
            <a:ext cx="2901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SUPROTNOST I INVERZIJA</a:t>
            </a:r>
            <a:endParaRPr sz="2400" dirty="0"/>
          </a:p>
        </p:txBody>
      </p:sp>
      <p:sp>
        <p:nvSpPr>
          <p:cNvPr id="255" name="Google Shape;255;p24"/>
          <p:cNvSpPr/>
          <p:nvPr/>
        </p:nvSpPr>
        <p:spPr>
          <a:xfrm>
            <a:off x="3144808" y="449760"/>
            <a:ext cx="72221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Kad se odvajaju zarezom suprotni rečenični dijelovi i rečenice?</a:t>
            </a:r>
            <a:endParaRPr sz="2400" dirty="0"/>
          </a:p>
        </p:txBody>
      </p:sp>
      <p:sp>
        <p:nvSpPr>
          <p:cNvPr id="256" name="Google Shape;256;p24"/>
          <p:cNvSpPr/>
          <p:nvPr/>
        </p:nvSpPr>
        <p:spPr>
          <a:xfrm>
            <a:off x="479330" y="1021514"/>
            <a:ext cx="699530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pri izricanju suprotnosti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Već je dosta kasno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ja još pišem.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u inverziji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je samo znala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otišla bi i ona.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ispred i iza atributa i apozicije kad se nalaze iza imenice na koju se odnose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Vladimir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Nazor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hrvatski pisac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iza prezimena u slijedu prezime pa ime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Nazor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Vladimir</a:t>
            </a:r>
            <a:endParaRPr sz="2400" dirty="0"/>
          </a:p>
        </p:txBody>
      </p:sp>
      <p:sp>
        <p:nvSpPr>
          <p:cNvPr id="257" name="Google Shape;257;p24"/>
          <p:cNvSpPr/>
          <p:nvPr/>
        </p:nvSpPr>
        <p:spPr>
          <a:xfrm>
            <a:off x="8250881" y="3130899"/>
            <a:ext cx="283281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suprotni dijelovi rečenice i rečenice u inverziji odvajaju se zarezom.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4" name="Google Shape;264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771744" y="1111790"/>
            <a:ext cx="4177575" cy="392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8432725" y="1425208"/>
            <a:ext cx="249618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421435" y="1061274"/>
            <a:ext cx="776782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Vidim ljude kuće polja planine.      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Donesi mi Petre olovku!                  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Joj smilujte se!                                   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Oni su nažalost zakasnili.                 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e) Zagreb 15. listopada 2020.              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f) Donesi mi to brzo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brzo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             </a:t>
            </a:r>
            <a:r>
              <a:rPr lang="hr-HR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_________________</a:t>
            </a:r>
            <a:endParaRPr sz="2400" dirty="0"/>
          </a:p>
        </p:txBody>
      </p:sp>
      <p:sp>
        <p:nvSpPr>
          <p:cNvPr id="270" name="Google Shape;270;p25"/>
          <p:cNvSpPr/>
          <p:nvPr/>
        </p:nvSpPr>
        <p:spPr>
          <a:xfrm>
            <a:off x="8801910" y="2227769"/>
            <a:ext cx="29333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Stavi zarez gdje je potrebno i objasni razlog pisanja.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8823436" y="3461218"/>
            <a:ext cx="28080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Precrtaj netočno.</a:t>
            </a:r>
            <a:endParaRPr sz="2400" dirty="0"/>
          </a:p>
        </p:txBody>
      </p:sp>
      <p:sp>
        <p:nvSpPr>
          <p:cNvPr id="272" name="Google Shape;272;p25"/>
          <p:cNvSpPr txBox="1"/>
          <p:nvPr/>
        </p:nvSpPr>
        <p:spPr>
          <a:xfrm>
            <a:off x="1242974" y="4699357"/>
            <a:ext cx="41640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Više volim jesen nego ljeto.</a:t>
            </a:r>
            <a:endParaRPr sz="2400" dirty="0"/>
          </a:p>
        </p:txBody>
      </p:sp>
      <p:sp>
        <p:nvSpPr>
          <p:cNvPr id="273" name="Google Shape;273;p25"/>
          <p:cNvSpPr txBox="1"/>
          <p:nvPr/>
        </p:nvSpPr>
        <p:spPr>
          <a:xfrm>
            <a:off x="421435" y="5330385"/>
            <a:ext cx="71581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prethodnoj rečenici treba / ne treba pisati zarez.</a:t>
            </a:r>
            <a:endParaRPr sz="2400" dirty="0"/>
          </a:p>
        </p:txBody>
      </p:sp>
      <p:pic>
        <p:nvPicPr>
          <p:cNvPr id="274" name="Google Shape;274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5842" y="1049184"/>
            <a:ext cx="792480" cy="97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875" y="4458050"/>
            <a:ext cx="91440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0181" y="2197102"/>
            <a:ext cx="701040" cy="81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21185" y="3286082"/>
            <a:ext cx="650036" cy="834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5"/>
          <p:cNvCxnSpPr/>
          <p:nvPr/>
        </p:nvCxnSpPr>
        <p:spPr>
          <a:xfrm>
            <a:off x="4137977" y="5592610"/>
            <a:ext cx="988803" cy="4315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25"/>
          <p:cNvSpPr txBox="1"/>
          <p:nvPr/>
        </p:nvSpPr>
        <p:spPr>
          <a:xfrm>
            <a:off x="2097401" y="1201441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1956723" y="1759557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</p:txBody>
      </p:sp>
      <p:sp>
        <p:nvSpPr>
          <p:cNvPr id="281" name="Google Shape;281;p25"/>
          <p:cNvSpPr txBox="1"/>
          <p:nvPr/>
        </p:nvSpPr>
        <p:spPr>
          <a:xfrm>
            <a:off x="2748851" y="1222817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3455895" y="1188181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2702399" y="1768902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</p:txBody>
      </p:sp>
      <p:sp>
        <p:nvSpPr>
          <p:cNvPr id="284" name="Google Shape;284;p25"/>
          <p:cNvSpPr txBox="1"/>
          <p:nvPr/>
        </p:nvSpPr>
        <p:spPr>
          <a:xfrm>
            <a:off x="1061439" y="2319861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1518893" y="2842841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86" name="Google Shape;286;p25"/>
          <p:cNvSpPr txBox="1"/>
          <p:nvPr/>
        </p:nvSpPr>
        <p:spPr>
          <a:xfrm>
            <a:off x="2618060" y="2842841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</p:txBody>
      </p:sp>
      <p:sp>
        <p:nvSpPr>
          <p:cNvPr id="287" name="Google Shape;287;p25"/>
          <p:cNvSpPr txBox="1"/>
          <p:nvPr/>
        </p:nvSpPr>
        <p:spPr>
          <a:xfrm>
            <a:off x="1553483" y="3391901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dirty="0"/>
          </a:p>
        </p:txBody>
      </p:sp>
      <p:sp>
        <p:nvSpPr>
          <p:cNvPr id="288" name="Google Shape;288;p25"/>
          <p:cNvSpPr txBox="1"/>
          <p:nvPr/>
        </p:nvSpPr>
        <p:spPr>
          <a:xfrm>
            <a:off x="2823762" y="3943371"/>
            <a:ext cx="3630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89" name="Google Shape;289;p25"/>
          <p:cNvSpPr txBox="1"/>
          <p:nvPr/>
        </p:nvSpPr>
        <p:spPr>
          <a:xfrm>
            <a:off x="5573314" y="1041135"/>
            <a:ext cx="11127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nizanje</a:t>
            </a:r>
            <a:endParaRPr sz="2400" dirty="0"/>
          </a:p>
        </p:txBody>
      </p:sp>
      <p:sp>
        <p:nvSpPr>
          <p:cNvPr id="290" name="Google Shape;290;p25"/>
          <p:cNvSpPr txBox="1"/>
          <p:nvPr/>
        </p:nvSpPr>
        <p:spPr>
          <a:xfrm>
            <a:off x="5567556" y="1590280"/>
            <a:ext cx="15501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vokativ</a:t>
            </a:r>
            <a:endParaRPr sz="2400" dirty="0"/>
          </a:p>
        </p:txBody>
      </p:sp>
      <p:sp>
        <p:nvSpPr>
          <p:cNvPr id="291" name="Google Shape;291;p25"/>
          <p:cNvSpPr txBox="1"/>
          <p:nvPr/>
        </p:nvSpPr>
        <p:spPr>
          <a:xfrm>
            <a:off x="5526146" y="2234869"/>
            <a:ext cx="11127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usklik</a:t>
            </a:r>
            <a:endParaRPr sz="2400" dirty="0"/>
          </a:p>
        </p:txBody>
      </p:sp>
      <p:sp>
        <p:nvSpPr>
          <p:cNvPr id="292" name="Google Shape;292;p25"/>
          <p:cNvSpPr txBox="1"/>
          <p:nvPr/>
        </p:nvSpPr>
        <p:spPr>
          <a:xfrm>
            <a:off x="5429203" y="2805381"/>
            <a:ext cx="15636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umetanje</a:t>
            </a:r>
            <a:endParaRPr sz="2400" dirty="0"/>
          </a:p>
        </p:txBody>
      </p:sp>
      <p:sp>
        <p:nvSpPr>
          <p:cNvPr id="293" name="Google Shape;293;p25"/>
          <p:cNvSpPr txBox="1"/>
          <p:nvPr/>
        </p:nvSpPr>
        <p:spPr>
          <a:xfrm>
            <a:off x="5085611" y="3292568"/>
            <a:ext cx="25140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pisanje datuma </a:t>
            </a:r>
            <a:endParaRPr sz="2400" dirty="0"/>
          </a:p>
        </p:txBody>
      </p:sp>
      <p:sp>
        <p:nvSpPr>
          <p:cNvPr id="294" name="Google Shape;294;p25"/>
          <p:cNvSpPr txBox="1"/>
          <p:nvPr/>
        </p:nvSpPr>
        <p:spPr>
          <a:xfrm>
            <a:off x="5361259" y="3841713"/>
            <a:ext cx="14694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isticanje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1" name="Google Shape;301;p2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 txBox="1"/>
          <p:nvPr/>
        </p:nvSpPr>
        <p:spPr>
          <a:xfrm>
            <a:off x="7954590" y="2111506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06" name="Google Shape;306;p2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22591" y="2696282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11" name="Google Shape;311;p26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12" name="Google Shape;312;p26"/>
          <p:cNvSpPr/>
          <p:nvPr/>
        </p:nvSpPr>
        <p:spPr>
          <a:xfrm>
            <a:off x="1852090" y="1113763"/>
            <a:ext cx="22232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rečenicu u bilježnicu pa upisivanjem zareza na različita mjesta mijenjaj značenje rečenice.</a:t>
            </a:r>
            <a:endParaRPr/>
          </a:p>
        </p:txBody>
      </p:sp>
      <p:sp>
        <p:nvSpPr>
          <p:cNvPr id="313" name="Google Shape;313;p26"/>
          <p:cNvSpPr txBox="1"/>
          <p:nvPr/>
        </p:nvSpPr>
        <p:spPr>
          <a:xfrm>
            <a:off x="1852090" y="2688854"/>
            <a:ext cx="154641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tekst što ga čita drugi učenik i stavi zareze gdje je potrebno.</a:t>
            </a:r>
            <a:endParaRPr/>
          </a:p>
        </p:txBody>
      </p:sp>
      <p:sp>
        <p:nvSpPr>
          <p:cNvPr id="314" name="Google Shape;314;p26"/>
          <p:cNvSpPr txBox="1"/>
          <p:nvPr/>
        </p:nvSpPr>
        <p:spPr>
          <a:xfrm>
            <a:off x="1852090" y="4224734"/>
            <a:ext cx="179206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Zaigraj igru i upiši razloge pisanja zareza.</a:t>
            </a:r>
            <a:endParaRPr/>
          </a:p>
        </p:txBody>
      </p:sp>
      <p:sp>
        <p:nvSpPr>
          <p:cNvPr id="315" name="Google Shape;315;p26"/>
          <p:cNvSpPr txBox="1"/>
          <p:nvPr/>
        </p:nvSpPr>
        <p:spPr>
          <a:xfrm>
            <a:off x="5261568" y="1035698"/>
            <a:ext cx="151071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Napravi kviz u digitalnom alatu i provjeri znanje svojih prijatelja.</a:t>
            </a:r>
            <a:endParaRPr/>
          </a:p>
        </p:txBody>
      </p:sp>
      <p:sp>
        <p:nvSpPr>
          <p:cNvPr id="316" name="Google Shape;316;p26"/>
          <p:cNvSpPr txBox="1"/>
          <p:nvPr/>
        </p:nvSpPr>
        <p:spPr>
          <a:xfrm>
            <a:off x="5263585" y="2655252"/>
            <a:ext cx="15086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Vrednuj svoje znanje rješavajući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8942682" y="1833705"/>
            <a:ext cx="2321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Zarez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5" name="Google Shape;105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506614" y="945679"/>
            <a:ext cx="4748298" cy="478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063248" y="1420550"/>
            <a:ext cx="1681617" cy="254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4968301" y="1466460"/>
            <a:ext cx="1231492" cy="2624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8103427" y="894492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8">
            <a:alphaModFix/>
          </a:blip>
          <a:srcRect r="1381"/>
          <a:stretch/>
        </p:blipFill>
        <p:spPr>
          <a:xfrm rot="-165961">
            <a:off x="906380" y="480058"/>
            <a:ext cx="3982733" cy="53938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492973" y="1719914"/>
            <a:ext cx="310575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Kojim se rečeničnim znakom vokativ odvaja od ostalih riječi u rečenici?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usklici odvajaju od ostatka rečenice? Kad se zarez piše u upravnome govoru?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73" y="802865"/>
            <a:ext cx="6915738" cy="423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14162" y="981120"/>
            <a:ext cx="3995822" cy="397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7847798" y="1035698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7929143" y="1853068"/>
            <a:ext cx="271861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šalu. Pročitaj obje rečenice poštujući zarez. Koji je ishod prve, a koji druge rečenice?</a:t>
            </a:r>
            <a:endParaRPr sz="2400" dirty="0"/>
          </a:p>
        </p:txBody>
      </p:sp>
      <p:sp>
        <p:nvSpPr>
          <p:cNvPr id="125" name="Google Shape;125;p16"/>
          <p:cNvSpPr/>
          <p:nvPr/>
        </p:nvSpPr>
        <p:spPr>
          <a:xfrm>
            <a:off x="1655065" y="5054848"/>
            <a:ext cx="5978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Zarez može promijeniti značenje rečenice.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21183" y="1499177"/>
            <a:ext cx="4259023" cy="432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8068153" y="1723550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8540309" y="2383238"/>
            <a:ext cx="1053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ZAREZ</a:t>
            </a:r>
            <a:endParaRPr sz="2400" dirty="0"/>
          </a:p>
        </p:txBody>
      </p:sp>
      <p:sp>
        <p:nvSpPr>
          <p:cNvPr id="138" name="Google Shape;138;p17"/>
          <p:cNvSpPr/>
          <p:nvPr/>
        </p:nvSpPr>
        <p:spPr>
          <a:xfrm>
            <a:off x="1141821" y="972083"/>
            <a:ext cx="6787692" cy="362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 će vodu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kao ovce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kao mazge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dugo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požudno. 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 je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međutim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pokvario loše vrijeme.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 je jako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jako tužna. </a:t>
            </a:r>
            <a:endParaRPr sz="2400" dirty="0"/>
          </a:p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Nisu to bile molbe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nego pozivi. </a:t>
            </a:r>
            <a:endParaRPr sz="2400" dirty="0"/>
          </a:p>
        </p:txBody>
      </p:sp>
      <p:sp>
        <p:nvSpPr>
          <p:cNvPr id="139" name="Google Shape;139;p17"/>
          <p:cNvSpPr/>
          <p:nvPr/>
        </p:nvSpPr>
        <p:spPr>
          <a:xfrm>
            <a:off x="1243104" y="2072839"/>
            <a:ext cx="13158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nizanje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1243104" y="3152506"/>
            <a:ext cx="42980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naknadno dodavanje / umetanje</a:t>
            </a:r>
            <a:endParaRPr sz="2400" dirty="0"/>
          </a:p>
        </p:txBody>
      </p:sp>
      <p:sp>
        <p:nvSpPr>
          <p:cNvPr id="141" name="Google Shape;141;p17"/>
          <p:cNvSpPr/>
          <p:nvPr/>
        </p:nvSpPr>
        <p:spPr>
          <a:xfrm>
            <a:off x="1243104" y="4180753"/>
            <a:ext cx="17213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isticanje</a:t>
            </a:r>
            <a:endParaRPr sz="2400" dirty="0"/>
          </a:p>
        </p:txBody>
      </p:sp>
      <p:sp>
        <p:nvSpPr>
          <p:cNvPr id="142" name="Google Shape;142;p17"/>
          <p:cNvSpPr/>
          <p:nvPr/>
        </p:nvSpPr>
        <p:spPr>
          <a:xfrm>
            <a:off x="1145713" y="5231644"/>
            <a:ext cx="18187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suprotnost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2107322" y="491690"/>
            <a:ext cx="6736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Koja je uloga zareza u rečenici? Koja su osnovna pravila o pisanju zareza?</a:t>
            </a:r>
            <a:endParaRPr sz="2400" dirty="0"/>
          </a:p>
        </p:txBody>
      </p:sp>
      <p:sp>
        <p:nvSpPr>
          <p:cNvPr id="144" name="Google Shape;144;p17"/>
          <p:cNvSpPr/>
          <p:nvPr/>
        </p:nvSpPr>
        <p:spPr>
          <a:xfrm>
            <a:off x="7457162" y="2878580"/>
            <a:ext cx="313301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Zarez je razgodak kojim se odvajaju rečenični dijelovi radi lakšeg čitanja i razumijevanja napisanoga.</a:t>
            </a:r>
            <a:endParaRPr sz="2400" dirty="0"/>
          </a:p>
        </p:txBody>
      </p:sp>
      <p:pic>
        <p:nvPicPr>
          <p:cNvPr id="145" name="Google Shape;145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32566" y="1432981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85037" y="2569508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379783" y="3658395"/>
            <a:ext cx="618144" cy="61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Arrow, circle, circled, direcrion, left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06548" y="4768178"/>
            <a:ext cx="618144" cy="61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1325" y="3543690"/>
            <a:ext cx="2872385" cy="2700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6" name="Google Shape;156;p18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773609" y="1477304"/>
            <a:ext cx="4637966" cy="454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900983" y="472111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8315320" y="149663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2306207" y="378334"/>
            <a:ext cx="77968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U kojim se rečeničnim situacijama pri nizanju istovrsnih, usporednih i neovisnih dijelova piše zarez? Pišeš li datum pravilno?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8471821" y="2213932"/>
            <a:ext cx="14882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NIZANJE</a:t>
            </a:r>
            <a:endParaRPr sz="2400" dirty="0"/>
          </a:p>
        </p:txBody>
      </p:sp>
      <p:sp>
        <p:nvSpPr>
          <p:cNvPr id="163" name="Google Shape;163;p18"/>
          <p:cNvSpPr/>
          <p:nvPr/>
        </p:nvSpPr>
        <p:spPr>
          <a:xfrm>
            <a:off x="320277" y="1661053"/>
            <a:ext cx="66901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Tuga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 žalost i gorčina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razliše se po onim licima.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320277" y="2242507"/>
            <a:ext cx="6590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Suhe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čvoraste i žilave troše polagano ono malo kapi vode.</a:t>
            </a:r>
            <a:endParaRPr sz="2400" dirty="0"/>
          </a:p>
        </p:txBody>
      </p:sp>
      <p:sp>
        <p:nvSpPr>
          <p:cNvPr id="165" name="Google Shape;165;p18"/>
          <p:cNvSpPr/>
          <p:nvPr/>
        </p:nvSpPr>
        <p:spPr>
          <a:xfrm>
            <a:off x="320277" y="3156231"/>
            <a:ext cx="5296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 je stigla u malo mjesto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Selo.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2149992" y="5566790"/>
            <a:ext cx="48604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Osijek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studenoga 2019. godine</a:t>
            </a:r>
            <a:endParaRPr sz="2400" dirty="0"/>
          </a:p>
        </p:txBody>
      </p:sp>
      <p:sp>
        <p:nvSpPr>
          <p:cNvPr id="167" name="Google Shape;167;p18"/>
          <p:cNvSpPr/>
          <p:nvPr/>
        </p:nvSpPr>
        <p:spPr>
          <a:xfrm>
            <a:off x="7683026" y="2772659"/>
            <a:ext cx="329666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Zarezom se odvajaju nanizani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istovrsni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usporedni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neovisni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dijelovi rečenice te </a:t>
            </a:r>
            <a:r>
              <a:rPr lang="hr-HR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oznaka mjesta  u 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pisanju datuma.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485459" y="1402109"/>
            <a:ext cx="4612644" cy="4525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8145607" y="137959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7631858" y="1982339"/>
            <a:ext cx="27747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NEOVISNI REČENIČNI DIJELOVI</a:t>
            </a:r>
            <a:endParaRPr sz="2400" dirty="0"/>
          </a:p>
        </p:txBody>
      </p:sp>
      <p:sp>
        <p:nvSpPr>
          <p:cNvPr id="180" name="Google Shape;180;p19"/>
          <p:cNvSpPr/>
          <p:nvPr/>
        </p:nvSpPr>
        <p:spPr>
          <a:xfrm>
            <a:off x="1297706" y="724104"/>
            <a:ext cx="71826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Neovisne si rečenične dijelove već naučio/naučila, to su: vokativ i usklici. Ponovi pravila pisanja.</a:t>
            </a:r>
            <a:endParaRPr sz="2400" dirty="0"/>
          </a:p>
        </p:txBody>
      </p:sp>
      <p:sp>
        <p:nvSpPr>
          <p:cNvPr id="181" name="Google Shape;181;p19"/>
          <p:cNvSpPr/>
          <p:nvPr/>
        </p:nvSpPr>
        <p:spPr>
          <a:xfrm>
            <a:off x="1266753" y="1671978"/>
            <a:ext cx="4965056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riječi u vokativu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si se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čovječe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zabrinuo?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Čovječe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što si zabrinuo?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si se zabrinuo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čovječe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usklici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cerili se ljudi.</a:t>
            </a:r>
            <a:endParaRPr sz="2400" dirty="0"/>
          </a:p>
        </p:txBody>
      </p:sp>
      <p:sp>
        <p:nvSpPr>
          <p:cNvPr id="182" name="Google Shape;182;p19"/>
          <p:cNvSpPr/>
          <p:nvPr/>
        </p:nvSpPr>
        <p:spPr>
          <a:xfrm>
            <a:off x="7414266" y="2735099"/>
            <a:ext cx="326389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Vokativ i usklici samostalni su dijelovi rečenice i uvijek se odvajaju zarezom. Može ih se napisati i kao usklične rečenice.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9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44260" y="614573"/>
            <a:ext cx="4980985" cy="50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815058" y="4250372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253039" y="4785145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23909" y="5946932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8273533" y="941937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7580918" y="1694720"/>
            <a:ext cx="363434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NAKNADNO DODAVANJE/UMETANJE</a:t>
            </a:r>
            <a:endParaRPr sz="2400" dirty="0"/>
          </a:p>
        </p:txBody>
      </p:sp>
      <p:sp>
        <p:nvSpPr>
          <p:cNvPr id="195" name="Google Shape;195;p20"/>
          <p:cNvSpPr/>
          <p:nvPr/>
        </p:nvSpPr>
        <p:spPr>
          <a:xfrm>
            <a:off x="1280048" y="681755"/>
            <a:ext cx="596587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odvajaju umetnuti rečenični dijelovi kad su u sredini rečenice?</a:t>
            </a:r>
            <a:endParaRPr sz="2400" dirty="0"/>
          </a:p>
        </p:txBody>
      </p:sp>
      <p:sp>
        <p:nvSpPr>
          <p:cNvPr id="196" name="Google Shape;196;p20"/>
          <p:cNvSpPr/>
          <p:nvPr/>
        </p:nvSpPr>
        <p:spPr>
          <a:xfrm>
            <a:off x="192837" y="1852740"/>
            <a:ext cx="644349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rečeničnoga priloga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nažalost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nije stizala.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dodatnog objašnjenja ili dodatnog komentara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Čitav dan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 onome suncu i </a:t>
            </a:r>
            <a:r>
              <a:rPr lang="hr-HR" sz="240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žegi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povorke žena nose izdaleka na glavi malena bureta i vedra.</a:t>
            </a:r>
            <a:endParaRPr sz="2400" dirty="0"/>
          </a:p>
        </p:txBody>
      </p:sp>
      <p:sp>
        <p:nvSpPr>
          <p:cNvPr id="197" name="Google Shape;197;p20"/>
          <p:cNvSpPr/>
          <p:nvPr/>
        </p:nvSpPr>
        <p:spPr>
          <a:xfrm>
            <a:off x="7933721" y="2418463"/>
            <a:ext cx="328154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Zarezom se odvaja riječ ili dio rečenice koji nije povezan s ostalim rečeničnim dijelovima i čini se da je naknadno dodan, umetnut.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710845" y="1327197"/>
            <a:ext cx="4254993" cy="420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077563" y="4335433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244862" y="4249782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65710" y="5949355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7937735" y="154234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8085949" y="2265391"/>
            <a:ext cx="1858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ISTICANJE</a:t>
            </a:r>
            <a:endParaRPr sz="2400" dirty="0"/>
          </a:p>
        </p:txBody>
      </p:sp>
      <p:sp>
        <p:nvSpPr>
          <p:cNvPr id="210" name="Google Shape;210;p21"/>
          <p:cNvSpPr/>
          <p:nvPr/>
        </p:nvSpPr>
        <p:spPr>
          <a:xfrm>
            <a:off x="1478605" y="655134"/>
            <a:ext cx="75365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Zašto se neki rečenični dijelovi pišu dvaput? Što se želi postići ponavljanjem istih riječi?</a:t>
            </a:r>
            <a:endParaRPr sz="2400" dirty="0"/>
          </a:p>
        </p:txBody>
      </p:sp>
      <p:sp>
        <p:nvSpPr>
          <p:cNvPr id="211" name="Google Shape;211;p21"/>
          <p:cNvSpPr/>
          <p:nvPr/>
        </p:nvSpPr>
        <p:spPr>
          <a:xfrm>
            <a:off x="509426" y="1690833"/>
            <a:ext cx="6096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između dviju istih riječi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Bila je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jako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jako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tužna.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− ispred 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pojačajnih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izraza pa i, pa ni, pa čak i, pa čak ni, čak i, čak ni, (a) kamoli, (a) nekmoli.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Vode nije bilo za ljude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kamoli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 životinje.</a:t>
            </a:r>
            <a:endParaRPr sz="2400" dirty="0"/>
          </a:p>
        </p:txBody>
      </p:sp>
      <p:sp>
        <p:nvSpPr>
          <p:cNvPr id="212" name="Google Shape;212;p21"/>
          <p:cNvSpPr/>
          <p:nvPr/>
        </p:nvSpPr>
        <p:spPr>
          <a:xfrm>
            <a:off x="7538974" y="2784084"/>
            <a:ext cx="295244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Zarezom se odvajaju rečenični dijelovi kojima se želi naglasiti značenje.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815</Words>
  <Application>Microsoft Office PowerPoint</Application>
  <PresentationFormat>Široki zaslon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2020-09-20T20:12:57Z</dcterms:modified>
</cp:coreProperties>
</file>